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62" r:id="rId9"/>
    <p:sldId id="263" r:id="rId10"/>
    <p:sldId id="279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80" r:id="rId25"/>
    <p:sldId id="277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997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7_3#167481fc0?htil=1&amp;vaa=1&amp;vcp=1&amp;vop=1&amp;pid=5fd82b611&amp;color=36,64,97&amp;vtp=1&amp;bbb=1&amp;hb=1&amp;hs=1">
                <a:extLst>
                  <a:ext uri="{FF2B5EF4-FFF2-40B4-BE49-F238E27FC236}">
                    <a16:creationId xmlns:a16="http://schemas.microsoft.com/office/drawing/2014/main" id="{7220F777-73B2-901D-944B-406B5B782A5C}"/>
                  </a:ext>
                </a:extLst>
              </p:cNvPr>
              <p:cNvSpPr/>
              <p:nvPr/>
            </p:nvSpPr>
            <p:spPr>
              <a:xfrm>
                <a:off x="539995" y="1860898"/>
                <a:ext cx="11112011" cy="2903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​</m:t>
                                    </m:r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𝛼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𝛽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取得最大值1，此时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AS.7_3#167481fc0?htil=1&amp;vaa=1&amp;vcp=1&amp;vop=1&amp;pid=5fd82b611&amp;color=36,64,97&amp;vtp=1&amp;bbb=1&amp;hb=1&amp;hs=1">
                <a:extLst>
                  <a:ext uri="{FF2B5EF4-FFF2-40B4-BE49-F238E27FC236}">
                    <a16:creationId xmlns:a16="http://schemas.microsoft.com/office/drawing/2014/main" id="{7220F777-73B2-901D-944B-406B5B782A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1860898"/>
                <a:ext cx="11112011" cy="2903538"/>
              </a:xfrm>
              <a:prstGeom prst="rect">
                <a:avLst/>
              </a:prstGeom>
              <a:blipFill>
                <a:blip r:embed="rId2"/>
                <a:stretch>
                  <a:fillRect l="-1317" b="-2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167481fc0?vaa=1&amp;vcp=1&amp;vop=1&amp;pid=5fd82b611&amp;color=36,64,97&amp;vtp=1&amp;bbb=1">
            <a:extLst>
              <a:ext uri="{FF2B5EF4-FFF2-40B4-BE49-F238E27FC236}">
                <a16:creationId xmlns:a16="http://schemas.microsoft.com/office/drawing/2014/main" id="{AD40FF45-E10C-7021-5C51-22F86F622458}"/>
              </a:ext>
            </a:extLst>
          </p:cNvPr>
          <p:cNvSpPr/>
          <p:nvPr/>
        </p:nvSpPr>
        <p:spPr>
          <a:xfrm>
            <a:off x="539496" y="475907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5976952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9_1#8a132377c?vaa=1&amp;vcp=1&amp;vop=1&amp;pid=5fd82b611&amp;color=36,64,97&amp;vtp=1&amp;bt=1&amp;bbb=1&amp;hb=1"/>
              <p:cNvSpPr/>
              <p:nvPr/>
            </p:nvSpPr>
            <p:spPr>
              <a:xfrm>
                <a:off x="539496" y="828000"/>
                <a:ext cx="11109960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3.〈要点1，2〉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[江苏南京外国语学校2025高二期中]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下列结论错误的是(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9_1#8a132377c?vaa=1&amp;vcp=1&amp;vop=1&amp;pid=5fd82b61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681355"/>
              </a:xfrm>
              <a:prstGeom prst="rect">
                <a:avLst/>
              </a:prstGeom>
              <a:blipFill>
                <a:blip r:embed="rId3"/>
                <a:stretch>
                  <a:fillRect l="-1317" t="-6250" r="-1427" b="-205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9_2#8a132377c.choices?vaa=1&amp;vcp=1&amp;vop=1&amp;pid=5fd82b611&amp;color=36,64,97&amp;vtp=1&amp;bbb=1"/>
              <p:cNvSpPr/>
              <p:nvPr/>
            </p:nvSpPr>
            <p:spPr>
              <a:xfrm>
                <a:off x="539496" y="1514752"/>
                <a:ext cx="11109960" cy="153809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.三棱锥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的体积为定值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9_2#8a132377c.choices?vaa=1&amp;vcp=1&amp;vop=1&amp;pid=5fd82b61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14752"/>
                <a:ext cx="11109960" cy="1538097"/>
              </a:xfrm>
              <a:prstGeom prst="rect">
                <a:avLst/>
              </a:prstGeom>
              <a:blipFill>
                <a:blip r:embed="rId4"/>
                <a:stretch>
                  <a:fillRect l="-1317" t="-1581" b="-5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10_1#8a132377c?vaa=1&amp;vcp=1&amp;vop=1&amp;pid=5fd82b611&amp;color=36,64,97&amp;vtp=1&amp;bbb=1&amp;hb=1"/>
              <p:cNvSpPr/>
              <p:nvPr/>
            </p:nvSpPr>
            <p:spPr>
              <a:xfrm>
                <a:off x="539496" y="3061802"/>
                <a:ext cx="11109960" cy="294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选项A，连接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（图略），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的距离为定值，又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的面积是定值，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的体积为定值，故B正确；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（图略），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所成角的大小和直线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的夹角相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为等边三角形，当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重合时，直线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异面直线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AS.10_1#8a132377c?vaa=1&amp;vcp=1&amp;vop=1&amp;pid=5fd82b61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61802"/>
                <a:ext cx="11109960" cy="2946400"/>
              </a:xfrm>
              <a:prstGeom prst="rect">
                <a:avLst/>
              </a:prstGeom>
              <a:blipFill>
                <a:blip r:embed="rId5"/>
                <a:stretch>
                  <a:fillRect l="-1317" t="-826" r="-3622" b="-2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12_1#8a132377c?htil=2&amp;vaa=1&amp;vcp=1&amp;vop=1&amp;pid=5fd82b611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9498" y="1736807"/>
            <a:ext cx="2194560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AS.12_2#8a132377c?htil=2&amp;vaa=1&amp;vcp=1&amp;vop=1&amp;pid=5fd82b611&amp;color=36,64,97&amp;vtp=1&amp;bt=1&amp;bbb=1&amp;hb=1&amp;hs=1"/>
              <p:cNvSpPr/>
              <p:nvPr/>
            </p:nvSpPr>
            <p:spPr>
              <a:xfrm>
                <a:off x="539496" y="1672798"/>
                <a:ext cx="8787384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选项D，以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，建立空间直角坐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标系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5_AS.12_2#8a132377c?htil=2&amp;vaa=1&amp;vcp=1&amp;vop=1&amp;pid=5fd82b611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2798"/>
                <a:ext cx="8787384" cy="773430"/>
              </a:xfrm>
              <a:prstGeom prst="rect">
                <a:avLst/>
              </a:prstGeom>
              <a:blipFill>
                <a:blip r:embed="rId4"/>
                <a:stretch>
                  <a:fillRect l="-166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AS.12_3#8a132377c?htil=2&amp;vaa=1&amp;vcp=1&amp;vop=1&amp;pid=5fd82b611&amp;color=36,64,97&amp;vtp=1&amp;bbb=1&amp;hb=1&amp;hs=1"/>
              <p:cNvSpPr/>
              <p:nvPr/>
            </p:nvSpPr>
            <p:spPr>
              <a:xfrm>
                <a:off x="539496" y="2450927"/>
                <a:ext cx="8787384" cy="205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的棱长为1，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，由A选项可知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的一个法向量，</a:t>
                </a:r>
                <a:endParaRPr lang="en-US" altLang="zh-CN" sz="1800" dirty="0"/>
              </a:p>
              <a:p>
                <a:pPr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</m:acc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</m:acc>
                          </m:e>
                        </m: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 </m:t>
                                    </m:r>
                                    <m:f>
                                      <m:fPr>
                                        <m:ctrlPr>
                                          <a:rPr lang="en-US" altLang="zh-CN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C_5_AS.12_3#8a132377c?htil=2&amp;vaa=1&amp;vcp=1&amp;vop=1&amp;pid=5fd82b611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0927"/>
                <a:ext cx="8787384" cy="2057400"/>
              </a:xfrm>
              <a:prstGeom prst="rect">
                <a:avLst/>
              </a:prstGeom>
              <a:blipFill>
                <a:blip r:embed="rId5"/>
                <a:stretch>
                  <a:fillRect l="-1666" r="-16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3_1#8a132377c?vaa=1&amp;vcp=1&amp;vop=1&amp;pid=5fd82b611&amp;color=36,64,97&amp;vtp=1&amp;bbb=1"/>
          <p:cNvSpPr/>
          <p:nvPr/>
        </p:nvSpPr>
        <p:spPr>
          <a:xfrm>
            <a:off x="539496" y="4961782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12_3#8a132377c?htil=2&amp;vaa=1&amp;vcp=1&amp;vop=1&amp;pid=5fd82b611&amp;color=36,64,97&amp;vtp=1&amp;bbb=1&amp;hb=1&amp;hs=1">
                <a:extLst>
                  <a:ext uri="{FF2B5EF4-FFF2-40B4-BE49-F238E27FC236}">
                    <a16:creationId xmlns:a16="http://schemas.microsoft.com/office/drawing/2014/main" id="{F61430BB-AC1D-75E4-4F63-7212F1639FF5}"/>
                  </a:ext>
                </a:extLst>
              </p:cNvPr>
              <p:cNvSpPr/>
              <p:nvPr/>
            </p:nvSpPr>
            <p:spPr>
              <a:xfrm>
                <a:off x="539995" y="4491882"/>
                <a:ext cx="11112011" cy="4713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所成角的正弦值最大，最大值为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5_AS.12_3#8a132377c?htil=2&amp;vaa=1&amp;vcp=1&amp;vop=1&amp;pid=5fd82b611&amp;color=36,64,97&amp;vtp=1&amp;bbb=1&amp;hb=1&amp;hs=1">
                <a:extLst>
                  <a:ext uri="{FF2B5EF4-FFF2-40B4-BE49-F238E27FC236}">
                    <a16:creationId xmlns:a16="http://schemas.microsoft.com/office/drawing/2014/main" id="{F61430BB-AC1D-75E4-4F63-7212F1639F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491882"/>
                <a:ext cx="11112011" cy="471361"/>
              </a:xfrm>
              <a:prstGeom prst="rect">
                <a:avLst/>
              </a:prstGeom>
              <a:blipFill>
                <a:blip r:embed="rId6"/>
                <a:stretch>
                  <a:fillRect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4_1#f75f05222?htil=3&amp;vcp=1&amp;vop=1&amp;pid=5fd82b611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3644" y="2307132"/>
            <a:ext cx="2002536" cy="252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14_2#f75f05222?htil=3&amp;vcp=1&amp;vop=1&amp;pid=5fd82b611&amp;color=36,64,97&amp;vtp=1&amp;bt=1&amp;bbb=1&amp;hb=1"/>
              <p:cNvSpPr/>
              <p:nvPr/>
            </p:nvSpPr>
            <p:spPr>
              <a:xfrm>
                <a:off x="539496" y="2243124"/>
                <a:ext cx="897940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[江苏四校2025联考]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BD.14_2#f75f05222?htil=3&amp;vcp=1&amp;vop=1&amp;pid=5fd82b61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3124"/>
                <a:ext cx="8979408" cy="770255"/>
              </a:xfrm>
              <a:prstGeom prst="rect">
                <a:avLst/>
              </a:prstGeom>
              <a:blipFill>
                <a:blip r:embed="rId4"/>
                <a:stretch>
                  <a:fillRect l="-1629" r="-54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15_1#55ef69454?htil=3&amp;vcp=1&amp;vop=1&amp;pid=f75f05222&amp;color=36,64,97&amp;vtp=1&amp;bbb=1"/>
              <p:cNvSpPr/>
              <p:nvPr/>
            </p:nvSpPr>
            <p:spPr>
              <a:xfrm>
                <a:off x="539496" y="3063226"/>
                <a:ext cx="897940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（1）证明：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BD.15_1#55ef69454?htil=3&amp;vcp=1&amp;vop=1&amp;pid=f75f0522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63226"/>
                <a:ext cx="8979408" cy="360680"/>
              </a:xfrm>
              <a:prstGeom prst="rect">
                <a:avLst/>
              </a:prstGeom>
              <a:blipFill>
                <a:blip r:embed="rId5"/>
                <a:stretch>
                  <a:fillRect l="-162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16_1#55ef69454?htil=4&amp;vcp=1&amp;vop=1&amp;pid=f75f05222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5744" y="1963978"/>
            <a:ext cx="1956816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6_2#55ef69454?htil=4&amp;vcp=1&amp;vop=1&amp;pid=f75f05222&amp;color=36,64,97&amp;vtp=1&amp;bt=1&amp;bbb=1&amp;hb=1&amp;hs=1"/>
              <p:cNvSpPr/>
              <p:nvPr/>
            </p:nvSpPr>
            <p:spPr>
              <a:xfrm>
                <a:off x="539496" y="1899970"/>
                <a:ext cx="9025128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【证明】如图所示，在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中，取点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，垂足为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，垂足为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𝑃𝐻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6_2#55ef69454?htil=4&amp;vcp=1&amp;vop=1&amp;pid=f75f05222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9970"/>
                <a:ext cx="9025128" cy="2865755"/>
              </a:xfrm>
              <a:prstGeom prst="rect">
                <a:avLst/>
              </a:prstGeom>
              <a:blipFill>
                <a:blip r:embed="rId4"/>
                <a:stretch>
                  <a:fillRect l="-1622" r="-405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6_2#55ef69454?htil=4&amp;vcp=1&amp;vop=1&amp;pid=f75f05222&amp;color=36,64,97&amp;vtp=1&amp;bt=1&amp;bbb=1&amp;hb=1&amp;hs=1">
                <a:extLst>
                  <a:ext uri="{FF2B5EF4-FFF2-40B4-BE49-F238E27FC236}">
                    <a16:creationId xmlns:a16="http://schemas.microsoft.com/office/drawing/2014/main" id="{3BECC694-095E-09CD-F32B-C6EBEA94613F}"/>
                  </a:ext>
                </a:extLst>
              </p:cNvPr>
              <p:cNvSpPr/>
              <p:nvPr/>
            </p:nvSpPr>
            <p:spPr>
              <a:xfrm>
                <a:off x="539995" y="4733340"/>
                <a:ext cx="11112011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𝑃𝐺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𝑃𝐻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𝑃𝐺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𝑃𝐻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6_2#55ef69454?htil=4&amp;vcp=1&amp;vop=1&amp;pid=f75f05222&amp;color=36,64,97&amp;vtp=1&amp;bt=1&amp;bbb=1&amp;hb=1&amp;hs=1">
                <a:extLst>
                  <a:ext uri="{FF2B5EF4-FFF2-40B4-BE49-F238E27FC236}">
                    <a16:creationId xmlns:a16="http://schemas.microsoft.com/office/drawing/2014/main" id="{3BECC694-095E-09CD-F32B-C6EBEA9461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733340"/>
                <a:ext cx="11112011" cy="351155"/>
              </a:xfrm>
              <a:prstGeom prst="rect">
                <a:avLst/>
              </a:prstGeom>
              <a:blipFill>
                <a:blip r:embed="rId5"/>
                <a:stretch>
                  <a:fillRect l="-1317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7_1#6b3d5c475?vcp=1&amp;vop=1&amp;pid=f75f05222&amp;color=36,64,97&amp;vtp=1&amp;bt=1&amp;bbb=1"/>
              <p:cNvSpPr/>
              <p:nvPr/>
            </p:nvSpPr>
            <p:spPr>
              <a:xfrm>
                <a:off x="539496" y="942485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，求异面直线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7_1#6b3d5c475?vcp=1&amp;vop=1&amp;pid=f75f0522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42485"/>
                <a:ext cx="11109960" cy="391859"/>
              </a:xfrm>
              <a:prstGeom prst="rect">
                <a:avLst/>
              </a:prstGeom>
              <a:blipFill>
                <a:blip r:embed="rId3"/>
                <a:stretch>
                  <a:fillRect l="-1317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8_1#6b3d5c475?vcp=1&amp;vop=1&amp;pid=f75f05222&amp;color=36,64,97&amp;vtp=1&amp;bbb=1"/>
              <p:cNvSpPr/>
              <p:nvPr/>
            </p:nvSpPr>
            <p:spPr>
              <a:xfrm>
                <a:off x="539496" y="1385462"/>
                <a:ext cx="11109960" cy="46878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轴的正方向，建立如图所示的空间直角坐标系.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2,0,−3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异面直线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</m:acc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130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9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130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以异面直线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8_1#6b3d5c475?vcp=1&amp;vop=1&amp;pid=f75f0522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85462"/>
                <a:ext cx="11109960" cy="4687824"/>
              </a:xfrm>
              <a:prstGeom prst="rect">
                <a:avLst/>
              </a:prstGeom>
              <a:blipFill>
                <a:blip r:embed="rId4"/>
                <a:stretch>
                  <a:fillRect l="-1317" b="-18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9_1#140c5e244?htil=5&amp;vcp=1&amp;vop=1&amp;pid=5fd82b611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8400" y="2398572"/>
            <a:ext cx="3602736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19_2#140c5e244?htil=5&amp;vcp=1&amp;vop=1&amp;pid=5fd82b611&amp;color=36,64,97&amp;vtp=1&amp;bt=1&amp;bbb=1&amp;hb=1"/>
              <p:cNvSpPr/>
              <p:nvPr/>
            </p:nvSpPr>
            <p:spPr>
              <a:xfrm>
                <a:off x="539496" y="2334564"/>
                <a:ext cx="7379208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[江苏镇江2024高三开学考]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在如图所示的圆台中，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是下底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的直径，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是上底面圆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的直径，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的内接正三角形.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BD.19_2#140c5e244?htil=5&amp;vcp=1&amp;vop=1&amp;pid=5fd82b61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4564"/>
                <a:ext cx="7379208" cy="1230059"/>
              </a:xfrm>
              <a:prstGeom prst="rect">
                <a:avLst/>
              </a:prstGeom>
              <a:blipFill>
                <a:blip r:embed="rId4"/>
                <a:stretch>
                  <a:fillRect l="-1983" r="-1488" b="-108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0_1#430a6f4be?vcp=1&amp;vop=1&amp;pid=140c5e244&amp;color=36,64,97&amp;mp=1&amp;vtp=1&amp;bt=1&amp;bbb=1"/>
              <p:cNvSpPr/>
              <p:nvPr/>
            </p:nvSpPr>
            <p:spPr>
              <a:xfrm>
                <a:off x="539496" y="128910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（1）求证：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0_1#430a6f4be?vcp=1&amp;vop=1&amp;pid=140c5e244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910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21_1#430a6f4be?htil=6&amp;vcp=1&amp;vop=1&amp;pid=140c5e244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6240" y="1726742"/>
            <a:ext cx="3529584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21_2#430a6f4be?htil=6&amp;vcp=1&amp;vop=1&amp;pid=140c5e244&amp;color=36,64,97&amp;vtp=1&amp;bbb=1&amp;hb=1&amp;hs=1"/>
              <p:cNvSpPr/>
              <p:nvPr/>
            </p:nvSpPr>
            <p:spPr>
              <a:xfrm>
                <a:off x="539496" y="1662734"/>
                <a:ext cx="7443216" cy="2703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，如图所示,连接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是下底面圆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的直径，且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的内接正三角形，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垂直平分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中,由正弦定理得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21_2#430a6f4be?htil=6&amp;vcp=1&amp;vop=1&amp;pid=140c5e244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62734"/>
                <a:ext cx="7443216" cy="2703830"/>
              </a:xfrm>
              <a:prstGeom prst="rect">
                <a:avLst/>
              </a:prstGeom>
              <a:blipFill>
                <a:blip r:embed="rId5"/>
                <a:stretch>
                  <a:fillRect l="-1966" b="-5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1_2#430a6f4be?htil=6&amp;vcp=1&amp;vop=1&amp;pid=140c5e244&amp;color=36,64,97&amp;vtp=1&amp;bbb=1&amp;hb=1&amp;hs=1">
                <a:extLst>
                  <a:ext uri="{FF2B5EF4-FFF2-40B4-BE49-F238E27FC236}">
                    <a16:creationId xmlns:a16="http://schemas.microsoft.com/office/drawing/2014/main" id="{674CC2F4-24DE-BB3F-46B4-BDA807AB4149}"/>
                  </a:ext>
                </a:extLst>
              </p:cNvPr>
              <p:cNvSpPr/>
              <p:nvPr/>
            </p:nvSpPr>
            <p:spPr>
              <a:xfrm>
                <a:off x="539995" y="4366564"/>
                <a:ext cx="11112011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21_2#430a6f4be?htil=6&amp;vcp=1&amp;vop=1&amp;pid=140c5e244&amp;color=36,64,97&amp;vtp=1&amp;bbb=1&amp;hb=1&amp;hs=1">
                <a:extLst>
                  <a:ext uri="{FF2B5EF4-FFF2-40B4-BE49-F238E27FC236}">
                    <a16:creationId xmlns:a16="http://schemas.microsoft.com/office/drawing/2014/main" id="{674CC2F4-24DE-BB3F-46B4-BDA807AB41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366564"/>
                <a:ext cx="11112011" cy="1189355"/>
              </a:xfrm>
              <a:prstGeom prst="rect">
                <a:avLst/>
              </a:prstGeom>
              <a:blipFill>
                <a:blip r:embed="rId6"/>
                <a:stretch>
                  <a:fillRect l="-131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2_1#291a01c59?vcp=1&amp;vop=1&amp;pid=140c5e244&amp;color=36,64,97&amp;vtp=1&amp;bt=1&amp;bbb=1"/>
              <p:cNvSpPr/>
              <p:nvPr/>
            </p:nvSpPr>
            <p:spPr>
              <a:xfrm>
                <a:off x="539496" y="97756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2_1#291a01c59?vcp=1&amp;vop=1&amp;pid=140c5e24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7756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3_1#291a01c59?vcp=1&amp;vop=1&amp;pid=140c5e244&amp;color=36,64,97&amp;vtp=1&amp;bbb=1&amp;hb=1"/>
              <p:cNvSpPr/>
              <p:nvPr/>
            </p:nvSpPr>
            <p:spPr>
              <a:xfrm>
                <a:off x="539496" y="1351203"/>
                <a:ext cx="11109960" cy="47131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垂直平分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轴建立如图所示的空间直角坐标系,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0,−3,0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0,3,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,3,0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𝐴𝐷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𝐶𝐷</m:t>
                                </m:r>
                              </m:e>
                            </m:acc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𝐶𝐷</m:t>
                                </m:r>
                              </m:e>
                            </m:acc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23_1#291a01c59?vcp=1&amp;vop=1&amp;pid=140c5e24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1203"/>
                <a:ext cx="11109960" cy="4713161"/>
              </a:xfrm>
              <a:prstGeom prst="rect">
                <a:avLst/>
              </a:prstGeom>
              <a:blipFill>
                <a:blip r:embed="rId4"/>
                <a:stretch>
                  <a:fillRect l="-1317" b="-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4_1#818ee0c01?htil=7&amp;vcp=1&amp;vop=1&amp;pid=5fd82b611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405" y="2350774"/>
            <a:ext cx="5043387" cy="283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4_2#818ee0c01?htil=7&amp;vcp=1&amp;vop=1&amp;pid=5fd82b611&amp;color=36,64,97&amp;vtp=1&amp;bt=1&amp;bbb=1&amp;hb=1"/>
              <p:cNvSpPr/>
              <p:nvPr/>
            </p:nvSpPr>
            <p:spPr>
              <a:xfrm>
                <a:off x="539495" y="1139609"/>
                <a:ext cx="11497333" cy="99676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6.〈要点2，3〉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如图①，在直角梯形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𝐶𝐸𝑃𝐷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</a:t>
                </a:r>
                <a:endParaRPr lang="en-US" altLang="zh-CN" sz="1800" b="0" i="0" dirty="0" smtClean="0">
                  <a:solidFill>
                    <a:srgbClr val="244061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形．将四边形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折叠，使得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，得到如图②所示的几何体．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4_2#818ee0c01?htil=7&amp;vcp=1&amp;vop=1&amp;pid=5fd82b61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5" y="1139609"/>
                <a:ext cx="11497333" cy="996762"/>
              </a:xfrm>
              <a:prstGeom prst="rect">
                <a:avLst/>
              </a:prstGeom>
              <a:blipFill>
                <a:blip r:embed="rId4"/>
                <a:stretch>
                  <a:fillRect l="-1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5_1#c9c88896e?vcp=1&amp;vop=1&amp;pid=818ee0c01&amp;color=36,64,97&amp;mp=1&amp;vtp=1&amp;bt=1&amp;bbb=1"/>
              <p:cNvSpPr/>
              <p:nvPr/>
            </p:nvSpPr>
            <p:spPr>
              <a:xfrm>
                <a:off x="539496" y="132719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5_1#c9c88896e?vcp=1&amp;vop=1&amp;pid=818ee0c01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719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26_1#c9c88896e?htil=8&amp;vcp=1&amp;vop=1&amp;pid=818ee0c01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808" y="1764841"/>
            <a:ext cx="3200400" cy="30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26_2#c9c88896e?htil=8&amp;vcp=1&amp;vop=1&amp;pid=818ee0c01&amp;color=36,64,97&amp;vtp=1&amp;bbb=1&amp;hb=1&amp;hs=1"/>
              <p:cNvSpPr/>
              <p:nvPr/>
            </p:nvSpPr>
            <p:spPr>
              <a:xfrm>
                <a:off x="539496" y="1700833"/>
                <a:ext cx="7781544" cy="3046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zh-CN" altLang="en-US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轴建立如图所示的空间直角坐标系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4,4,0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0,4,0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4,0,2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0,−4,2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−4,−4,4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0,−4,4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𝐶𝑃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26_2#c9c88896e?htil=8&amp;vcp=1&amp;vop=1&amp;pid=818ee0c01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0833"/>
                <a:ext cx="7781544" cy="3046540"/>
              </a:xfrm>
              <a:prstGeom prst="rect">
                <a:avLst/>
              </a:prstGeom>
              <a:blipFill>
                <a:blip r:embed="rId5"/>
                <a:stretch>
                  <a:fillRect l="-1881" b="-4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6_2#c9c88896e?htil=8&amp;vcp=1&amp;vop=1&amp;pid=818ee0c01&amp;color=36,64,97&amp;vtp=1&amp;bbb=1&amp;hb=1&amp;hs=1">
                <a:extLst>
                  <a:ext uri="{FF2B5EF4-FFF2-40B4-BE49-F238E27FC236}">
                    <a16:creationId xmlns:a16="http://schemas.microsoft.com/office/drawing/2014/main" id="{BA9FE81A-34A1-4F9A-0FAE-99D75CD123A0}"/>
                  </a:ext>
                </a:extLst>
              </p:cNvPr>
              <p:cNvSpPr/>
              <p:nvPr/>
            </p:nvSpPr>
            <p:spPr>
              <a:xfrm>
                <a:off x="539995" y="4730229"/>
                <a:ext cx="11112011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𝐷𝑃</m:t>
                                </m:r>
                              </m:e>
                            </m:acc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𝐷𝑃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26_2#c9c88896e?htil=8&amp;vcp=1&amp;vop=1&amp;pid=818ee0c01&amp;color=36,64,97&amp;vtp=1&amp;bbb=1&amp;hb=1&amp;hs=1">
                <a:extLst>
                  <a:ext uri="{FF2B5EF4-FFF2-40B4-BE49-F238E27FC236}">
                    <a16:creationId xmlns:a16="http://schemas.microsoft.com/office/drawing/2014/main" id="{BA9FE81A-34A1-4F9A-0FAE-99D75CD123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730229"/>
                <a:ext cx="11112011" cy="977900"/>
              </a:xfrm>
              <a:prstGeom prst="rect">
                <a:avLst/>
              </a:prstGeom>
              <a:blipFill>
                <a:blip r:embed="rId6"/>
                <a:stretch>
                  <a:fillRect l="-1317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7_1#8538501b4?vcp=1&amp;vop=1&amp;pid=818ee0c01&amp;color=36,64,97&amp;vtp=1&amp;bt=1&amp;bbb=1"/>
              <p:cNvSpPr/>
              <p:nvPr/>
            </p:nvSpPr>
            <p:spPr>
              <a:xfrm>
                <a:off x="539496" y="191251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的中点时，求二面角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的余弦值．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7_1#8538501b4?vcp=1&amp;vop=1&amp;pid=818ee0c0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251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8_1#8538501b4?vcp=1&amp;vop=1&amp;pid=818ee0c01&amp;color=36,64,97&amp;vtp=1&amp;bbb=1"/>
              <p:cNvSpPr/>
              <p:nvPr/>
            </p:nvSpPr>
            <p:spPr>
              <a:xfrm>
                <a:off x="539496" y="2286145"/>
                <a:ext cx="11109960" cy="28463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=(−2,−4,0).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𝐶𝐹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然二面角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为锐二面角，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以二面角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28_1#8538501b4?vcp=1&amp;vop=1&amp;pid=818ee0c0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6145"/>
                <a:ext cx="11109960" cy="2846324"/>
              </a:xfrm>
              <a:prstGeom prst="rect">
                <a:avLst/>
              </a:prstGeom>
              <a:blipFill>
                <a:blip r:embed="rId4"/>
                <a:stretch>
                  <a:fillRect l="-1317" b="-29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7686312e?vcp=1&amp;pid=3b39e556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29_1#1dcd87b76?vcp=1&amp;vop=1&amp;pid=d7686312e&amp;color=36,64,97&amp;vtp=1&amp;bbb=1&amp;hb=1"/>
              <p:cNvSpPr/>
              <p:nvPr/>
            </p:nvSpPr>
            <p:spPr>
              <a:xfrm>
                <a:off x="539496" y="1202396"/>
                <a:ext cx="11109960" cy="849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[湖北武汉2024高二月考]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如图①，在矩形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折起，使得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的中点,连接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,如图②.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BD.29_1#1dcd87b76?vcp=1&amp;vop=1&amp;pid=d7686312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849059"/>
              </a:xfrm>
              <a:prstGeom prst="rect">
                <a:avLst/>
              </a:prstGeom>
              <a:blipFill>
                <a:blip r:embed="rId3"/>
                <a:stretch>
                  <a:fillRect l="-1317" b="-16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29_2#1dcd87b76?vcp=1&amp;vop=1&amp;pid=d7686312e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4488" y="2180296"/>
            <a:ext cx="4379976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30_1#751bd9d40?vcp=1&amp;vop=1&amp;pid=1dcd87b76&amp;color=36,64,97&amp;vtp=1&amp;bbb=1"/>
              <p:cNvSpPr/>
              <p:nvPr/>
            </p:nvSpPr>
            <p:spPr>
              <a:xfrm>
                <a:off x="539496" y="400909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30_1#751bd9d40?vcp=1&amp;vop=1&amp;pid=1dcd87b7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09096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31_1#751bd9d40?vcp=1&amp;vop=1&amp;pid=1dcd87b76&amp;color=36,64,97&amp;vtp=1&amp;bbb=1"/>
              <p:cNvSpPr/>
              <p:nvPr/>
            </p:nvSpPr>
            <p:spPr>
              <a:xfrm>
                <a:off x="539496" y="4373586"/>
                <a:ext cx="11109960" cy="1750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余弦定理可得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=1+2+2×1×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31_1#751bd9d40?vcp=1&amp;vop=1&amp;pid=1dcd87b7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73586"/>
                <a:ext cx="11109960" cy="1750759"/>
              </a:xfrm>
              <a:prstGeom prst="rect">
                <a:avLst/>
              </a:prstGeom>
              <a:blipFill>
                <a:blip r:embed="rId6"/>
                <a:stretch>
                  <a:fillRect l="-1317" b="-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2_1#e9ea8fc5d?vcp=1&amp;vop=1&amp;pid=1dcd87b76&amp;color=36,64,97&amp;vtp=1&amp;bt=1&amp;bbb=1&amp;hb=1"/>
              <p:cNvSpPr/>
              <p:nvPr/>
            </p:nvSpPr>
            <p:spPr>
              <a:xfrm>
                <a:off x="539496" y="1159941"/>
                <a:ext cx="11109960" cy="900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上是否存在一点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𝐷𝐻𝐶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？若存在，确定点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的位置；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若不存在，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请说明理由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32_1#e9ea8fc5d?vcp=1&amp;vop=1&amp;pid=1dcd87b7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59941"/>
                <a:ext cx="11109960" cy="900240"/>
              </a:xfrm>
              <a:prstGeom prst="rect">
                <a:avLst/>
              </a:prstGeom>
              <a:blipFill>
                <a:blip r:embed="rId3"/>
                <a:stretch>
                  <a:fillRect l="-1317" r="-1921" b="-15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3_1#e9ea8fc5d?vcp=1&amp;vop=1&amp;pid=1dcd87b76&amp;color=36,64,97&amp;vtp=1&amp;bbb=1&amp;hb=1"/>
              <p:cNvSpPr/>
              <p:nvPr/>
            </p:nvSpPr>
            <p:spPr>
              <a:xfrm>
                <a:off x="539496" y="206183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【解】存在，且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的中点.理由如下：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33_1#e9ea8fc5d?vcp=1&amp;vop=1&amp;pid=1dcd87b7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1832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33_2#e9ea8fc5d?htil=9&amp;vcp=1&amp;vop=1&amp;pid=1dcd87b76&amp;color=36,64,97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7812" y="3389935"/>
            <a:ext cx="249631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33_3#e9ea8fc5d?htil=9&amp;vcp=1&amp;vop=1&amp;pid=1dcd87b76&amp;color=36,64,97&amp;vtp=1&amp;bbb=1&amp;hb=1&amp;hs=1"/>
              <p:cNvSpPr/>
              <p:nvPr/>
            </p:nvSpPr>
            <p:spPr>
              <a:xfrm>
                <a:off x="539496" y="3262935"/>
                <a:ext cx="8485632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且平行于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建立如图所示的空间直角坐标系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33_3#e9ea8fc5d?htil=9&amp;vcp=1&amp;vop=1&amp;pid=1dcd87b76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2935"/>
                <a:ext cx="8485632" cy="773430"/>
              </a:xfrm>
              <a:prstGeom prst="rect">
                <a:avLst/>
              </a:prstGeom>
              <a:blipFill>
                <a:blip r:embed="rId6"/>
                <a:stretch>
                  <a:fillRect l="-1724" r="-208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33_4#e9ea8fc5d?htil=9&amp;vcp=1&amp;vop=1&amp;pid=1dcd87b76&amp;color=36,64,97&amp;vtp=1&amp;bbb=1&amp;hb=1&amp;hs=1"/>
              <p:cNvSpPr/>
              <p:nvPr/>
            </p:nvSpPr>
            <p:spPr>
              <a:xfrm>
                <a:off x="539496" y="4044620"/>
                <a:ext cx="8485632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为在平面直角坐标系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𝑥𝐸𝑦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33_4#e9ea8fc5d?htil=9&amp;vcp=1&amp;vop=1&amp;pid=1dcd87b76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44620"/>
                <a:ext cx="8485632" cy="1192530"/>
              </a:xfrm>
              <a:prstGeom prst="rect">
                <a:avLst/>
              </a:prstGeom>
              <a:blipFill>
                <a:blip r:embed="rId7"/>
                <a:stretch>
                  <a:fillRect l="-172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33_4#e9ea8fc5d?htil=9&amp;vcp=1&amp;vop=1&amp;pid=1dcd87b76&amp;color=36,64,97&amp;vtp=1&amp;bbb=1&amp;hb=1&amp;hs=1">
                <a:extLst>
                  <a:ext uri="{FF2B5EF4-FFF2-40B4-BE49-F238E27FC236}">
                    <a16:creationId xmlns:a16="http://schemas.microsoft.com/office/drawing/2014/main" id="{B9A7C145-FF51-AA2B-BEC5-BC1118489313}"/>
                  </a:ext>
                </a:extLst>
              </p:cNvPr>
              <p:cNvSpPr/>
              <p:nvPr/>
            </p:nvSpPr>
            <p:spPr>
              <a:xfrm>
                <a:off x="539995" y="5235245"/>
                <a:ext cx="11112011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−1,0</m:t>
                        </m:r>
                      </m:e>
                    </m:d>
                  </m:oMath>
                </a14:m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−2,1,−1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O_6_AN.33_4#e9ea8fc5d?htil=9&amp;vcp=1&amp;vop=1&amp;pid=1dcd87b76&amp;color=36,64,97&amp;vtp=1&amp;bbb=1&amp;hb=1&amp;hs=1">
                <a:extLst>
                  <a:ext uri="{FF2B5EF4-FFF2-40B4-BE49-F238E27FC236}">
                    <a16:creationId xmlns:a16="http://schemas.microsoft.com/office/drawing/2014/main" id="{B9A7C145-FF51-AA2B-BEC5-BC11184893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5235245"/>
                <a:ext cx="11112011" cy="469900"/>
              </a:xfrm>
              <a:prstGeom prst="rect">
                <a:avLst/>
              </a:prstGeom>
              <a:blipFill>
                <a:blip r:embed="rId8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33_4#e9ea8fc5d?htil=9&amp;vcp=1&amp;vop=1&amp;pid=1dcd87b76&amp;color=36,64,97&amp;vtp=1&amp;bbb=1&amp;hb=1&amp;hs=1">
                <a:extLst>
                  <a:ext uri="{FF2B5EF4-FFF2-40B4-BE49-F238E27FC236}">
                    <a16:creationId xmlns:a16="http://schemas.microsoft.com/office/drawing/2014/main" id="{EBE79DE1-F915-25AA-BDD1-060298623953}"/>
                  </a:ext>
                </a:extLst>
              </p:cNvPr>
              <p:cNvSpPr/>
              <p:nvPr/>
            </p:nvSpPr>
            <p:spPr>
              <a:xfrm>
                <a:off x="539995" y="1756587"/>
                <a:ext cx="11112011" cy="3491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𝐷𝐻𝐶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𝐻𝐶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,3−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1" i="1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1" i="1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1×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𝑡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𝑡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3−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（舍去），所以在线段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满足题意，此时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33_4#e9ea8fc5d?htil=9&amp;vcp=1&amp;vop=1&amp;pid=1dcd87b76&amp;color=36,64,97&amp;vtp=1&amp;bbb=1&amp;hb=1&amp;hs=1">
                <a:extLst>
                  <a:ext uri="{FF2B5EF4-FFF2-40B4-BE49-F238E27FC236}">
                    <a16:creationId xmlns:a16="http://schemas.microsoft.com/office/drawing/2014/main" id="{EBE79DE1-F915-25AA-BDD1-0602986239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1756587"/>
                <a:ext cx="11112011" cy="3491040"/>
              </a:xfrm>
              <a:prstGeom prst="rect">
                <a:avLst/>
              </a:prstGeom>
              <a:blipFill>
                <a:blip r:embed="rId2"/>
                <a:stretch>
                  <a:fillRect l="-1317" b="-40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105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b01c261?vcp=1&amp;pid=3b39e556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34_1#3dfea7999?vaa=1&amp;vcp=1&amp;vop=1&amp;pid=52b01c261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清华大学自主招生］设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为三个不同的平面，且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所成的锐二面角为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所成的锐二面角的大小为(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5_BD.34_1#3dfea7999?vaa=1&amp;vcp=1&amp;vop=1&amp;pid=52b01c26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60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6_1#3dfea7999.bracket?vaa=1&amp;vcp=1&amp;vop=1&amp;pid=52b01c261&amp;color=36,64,97&amp;vpa=4&amp;vtp=1"/>
          <p:cNvSpPr/>
          <p:nvPr/>
        </p:nvSpPr>
        <p:spPr>
          <a:xfrm>
            <a:off x="6238748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4_2#3dfea7999.choices?vaa=1&amp;vcp=1&amp;vop=1&amp;pid=52b01c261&amp;color=36,64,97&amp;vtp=1&amp;bbb=1"/>
              <p:cNvSpPr/>
              <p:nvPr/>
            </p:nvSpPr>
            <p:spPr>
              <a:xfrm>
                <a:off x="539496" y="2026054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BD.34_2#3dfea7999.choices?vaa=1&amp;vcp=1&amp;vop=1&amp;pid=52b01c26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6054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35_1#3dfea7999?vaa=1&amp;vcp=1&amp;vop=1&amp;pid=52b01c261&amp;color=36,64,97&amp;vtp=1&amp;bbb=1&amp;hb=1"/>
              <p:cNvSpPr/>
              <p:nvPr/>
            </p:nvSpPr>
            <p:spPr>
              <a:xfrm>
                <a:off x="539496" y="2386671"/>
                <a:ext cx="11109960" cy="264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的单位法向量分别为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的单位方向向量为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𝒍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两两垂直，所以{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}可以构成空间直角坐标系的一个单位正交基底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所成的锐二面角为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𝒍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.同理可得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𝒍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，故所求二面角的大小为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35_1#3dfea7999?vaa=1&amp;vcp=1&amp;vop=1&amp;pid=52b01c26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6671"/>
                <a:ext cx="11109960" cy="2641600"/>
              </a:xfrm>
              <a:prstGeom prst="rect">
                <a:avLst/>
              </a:prstGeom>
              <a:blipFill>
                <a:blip r:embed="rId5"/>
                <a:stretch>
                  <a:fillRect l="-1317" r="-1098" b="-30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06f196b4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f06f196b4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f06f196b4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3b39e5565.fixed?vcp=1&amp;pid=f06f196b4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3b39e5565.fixed?vcp=1&amp;pid=f06f196b4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6.3.3</a:t>
            </a:r>
            <a:endParaRPr lang="en-US" altLang="zh-CN" sz="5400" dirty="0"/>
          </a:p>
        </p:txBody>
      </p:sp>
      <p:sp>
        <p:nvSpPr>
          <p:cNvPr id="4" name="C_3_BD#3b39e5565.fixed?vcp=1&amp;pid=f06f196b4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空间角的计算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fd82b611?vcp=1&amp;pid=3b39e556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1_1#ba74906d5?vaa=1&amp;vcp=1&amp;vop=1&amp;pid=5fd82b611&amp;color=36,64,97&amp;vtp=1&amp;bbb=1&amp;hb=1"/>
              <p:cNvSpPr/>
              <p:nvPr/>
            </p:nvSpPr>
            <p:spPr>
              <a:xfrm>
                <a:off x="539496" y="1202396"/>
                <a:ext cx="11109960" cy="849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[江苏无锡2025高二期末]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中，底面边长为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，侧棱长为4，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内一动点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𝑆𝑃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两点间距离最小时，直线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5_BD.1_1#ba74906d5?vaa=1&amp;vcp=1&amp;vop=1&amp;pid=5fd82b61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849059"/>
              </a:xfrm>
              <a:prstGeom prst="rect">
                <a:avLst/>
              </a:prstGeom>
              <a:blipFill>
                <a:blip r:embed="rId3"/>
                <a:stretch>
                  <a:fillRect l="-1317" b="-16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_2#ba74906d5.choices?vaa=1&amp;vcp=1&amp;vop=1&amp;pid=5fd82b611&amp;color=36,64,97&amp;vtp=1&amp;bbb=1"/>
              <p:cNvSpPr/>
              <p:nvPr/>
            </p:nvSpPr>
            <p:spPr>
              <a:xfrm>
                <a:off x="539496" y="2053296"/>
                <a:ext cx="11109960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847340" algn="l"/>
                    <a:tab pos="5669280" algn="l"/>
                    <a:tab pos="84912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BD.1_2#ba74906d5.choices?vaa=1&amp;vcp=1&amp;vop=1&amp;pid=5fd82b61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3296"/>
                <a:ext cx="11109960" cy="471932"/>
              </a:xfrm>
              <a:prstGeom prst="rect">
                <a:avLst/>
              </a:prstGeom>
              <a:blipFill>
                <a:blip r:embed="rId4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_1#ba74906d5?vaa=1&amp;vcp=1&amp;vop=1&amp;pid=5fd82b611&amp;color=36,64,97&amp;vtp=1&amp;bt=1&amp;bbb=1"/>
              <p:cNvSpPr/>
              <p:nvPr/>
            </p:nvSpPr>
            <p:spPr>
              <a:xfrm>
                <a:off x="539496" y="92499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AS.3_1#ba74906d5?vaa=1&amp;vcp=1&amp;vop=1&amp;pid=5fd82b61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2499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3_2#ba74906d5?vaa=1&amp;vcp=1&amp;vop=1&amp;pid=5fd82b611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6048" y="1425625"/>
            <a:ext cx="2286000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AS.3_3#ba74906d5?vaa=1&amp;vcp=1&amp;vop=1&amp;pid=5fd82b611&amp;color=36,64,97&amp;vtp=1&amp;bbb=1&amp;hb=1"/>
              <p:cNvSpPr/>
              <p:nvPr/>
            </p:nvSpPr>
            <p:spPr>
              <a:xfrm>
                <a:off x="539496" y="3876725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为正四棱锥，可得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𝑆𝑂𝑃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为圆心，1为半径的圆上，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C_5_AS.3_3#ba74906d5?vaa=1&amp;vcp=1&amp;vop=1&amp;pid=5fd82b61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76725"/>
                <a:ext cx="11109960" cy="2095500"/>
              </a:xfrm>
              <a:prstGeom prst="rect">
                <a:avLst/>
              </a:prstGeom>
              <a:blipFill>
                <a:blip r:embed="rId5"/>
                <a:stretch>
                  <a:fillRect l="-1317" b="-43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_3#ba74906d5?vaa=1&amp;vcp=1&amp;vop=1&amp;pid=5fd82b611&amp;color=36,64,97&amp;vtp=1&amp;bbb=1&amp;hb=1">
                <a:extLst>
                  <a:ext uri="{FF2B5EF4-FFF2-40B4-BE49-F238E27FC236}">
                    <a16:creationId xmlns:a16="http://schemas.microsoft.com/office/drawing/2014/main" id="{B77BDD61-B749-FF40-007F-F1923FE489F3}"/>
                  </a:ext>
                </a:extLst>
              </p:cNvPr>
              <p:cNvSpPr/>
              <p:nvPr/>
            </p:nvSpPr>
            <p:spPr>
              <a:xfrm>
                <a:off x="539496" y="2133948"/>
                <a:ext cx="11109960" cy="22880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的交点时，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两点间距离最小，最小值为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轴，建立空间直角坐标系，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−2,0,−2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𝐵𝑃</m:t>
                                </m:r>
                              </m:e>
                            </m:acc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𝑆𝐶</m:t>
                                </m:r>
                              </m:e>
                            </m:acc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𝐵𝑃</m:t>
                                </m:r>
                              </m:e>
                            </m:acc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𝑆𝐶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AS.3_3#ba74906d5?vaa=1&amp;vcp=1&amp;vop=1&amp;pid=5fd82b611&amp;color=36,64,97&amp;vtp=1&amp;bbb=1&amp;hb=1">
                <a:extLst>
                  <a:ext uri="{FF2B5EF4-FFF2-40B4-BE49-F238E27FC236}">
                    <a16:creationId xmlns:a16="http://schemas.microsoft.com/office/drawing/2014/main" id="{B77BDD61-B749-FF40-007F-F1923FE489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3948"/>
                <a:ext cx="11109960" cy="2288032"/>
              </a:xfrm>
              <a:prstGeom prst="rect">
                <a:avLst/>
              </a:prstGeom>
              <a:blipFill>
                <a:blip r:embed="rId2"/>
                <a:stretch>
                  <a:fillRect l="-1317" b="-37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_1#ba74906d5?vaa=1&amp;vcp=1&amp;vop=1&amp;pid=5fd82b611&amp;color=36,64,97&amp;vtp=1&amp;bbb=1">
            <a:extLst>
              <a:ext uri="{FF2B5EF4-FFF2-40B4-BE49-F238E27FC236}">
                <a16:creationId xmlns:a16="http://schemas.microsoft.com/office/drawing/2014/main" id="{1C9BA819-46BF-B3B9-D226-9B895FA6C1B9}"/>
              </a:ext>
            </a:extLst>
          </p:cNvPr>
          <p:cNvSpPr/>
          <p:nvPr/>
        </p:nvSpPr>
        <p:spPr>
          <a:xfrm>
            <a:off x="539496" y="4427353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881713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_1#167481fc0?vaa=1&amp;vcp=1&amp;vop=1&amp;pid=5fd82b611&amp;color=36,64,97&amp;vtp=1&amp;bt=1&amp;bbb=1&amp;hb=1"/>
              <p:cNvSpPr/>
              <p:nvPr/>
            </p:nvSpPr>
            <p:spPr>
              <a:xfrm>
                <a:off x="539496" y="2894698"/>
                <a:ext cx="11109960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[江苏南通部分学校2025高二联考]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已知一圆锥的底面半径是1，高为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为该圆锥的一条母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是圆锥底面圆周上的两个动点，则直线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夹角的余弦值的最大值是(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5_1#167481fc0?vaa=1&amp;vcp=1&amp;vop=1&amp;pid=5fd82b61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4698"/>
                <a:ext cx="11109960" cy="808355"/>
              </a:xfrm>
              <a:prstGeom prst="rect">
                <a:avLst/>
              </a:prstGeom>
              <a:blipFill>
                <a:blip r:embed="rId3"/>
                <a:stretch>
                  <a:fillRect l="-1317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_2#167481fc0.choices?vaa=1&amp;vcp=1&amp;vop=1&amp;pid=5fd82b611&amp;color=36,64,97&amp;vtp=1&amp;bbb=1"/>
              <p:cNvSpPr/>
              <p:nvPr/>
            </p:nvSpPr>
            <p:spPr>
              <a:xfrm>
                <a:off x="539496" y="3703115"/>
                <a:ext cx="11109960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894965" algn="l"/>
                    <a:tab pos="5662930" algn="l"/>
                    <a:tab pos="85324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5_2#167481fc0.choices?vaa=1&amp;vcp=1&amp;vop=1&amp;pid=5fd82b61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03115"/>
                <a:ext cx="11109960" cy="461709"/>
              </a:xfrm>
              <a:prstGeom prst="rect">
                <a:avLst/>
              </a:prstGeom>
              <a:blipFill>
                <a:blip r:embed="rId4"/>
                <a:stretch>
                  <a:fillRect l="-1317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7_1#167481fc0?htil=1&amp;vaa=1&amp;vcp=1&amp;vop=1&amp;pid=5fd82b611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4469" y="956232"/>
            <a:ext cx="1947672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AS.7_2#167481fc0?htil=1&amp;vaa=1&amp;vcp=1&amp;vop=1&amp;pid=5fd82b611&amp;color=36,64,97&amp;vtp=1&amp;bt=1&amp;bbb=1&amp;hb=1&amp;hs=1"/>
              <p:cNvSpPr/>
              <p:nvPr/>
            </p:nvSpPr>
            <p:spPr>
              <a:xfrm>
                <a:off x="539496" y="892224"/>
                <a:ext cx="9034272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如图，设圆锥的底面圆心为点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轴，以过点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垂直的直线为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轴建立空间直角坐标系.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5_AS.7_2#167481fc0?htil=1&amp;vaa=1&amp;vcp=1&amp;vop=1&amp;pid=5fd82b611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2224"/>
                <a:ext cx="9034272" cy="773240"/>
              </a:xfrm>
              <a:prstGeom prst="rect">
                <a:avLst/>
              </a:prstGeom>
              <a:blipFill>
                <a:blip r:embed="rId4"/>
                <a:stretch>
                  <a:fillRect l="-161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AS.7_3#167481fc0?htil=1&amp;vaa=1&amp;vcp=1&amp;vop=1&amp;pid=5fd82b611&amp;color=36,64,97&amp;vtp=1&amp;bbb=1&amp;hb=1&amp;hs=1"/>
              <p:cNvSpPr/>
              <p:nvPr/>
            </p:nvSpPr>
            <p:spPr>
              <a:xfrm>
                <a:off x="539496" y="1670353"/>
                <a:ext cx="9034272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0,−1,0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是圆锥底面圆周上的两个动点，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0,−1,−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C_5_AS.7_3#167481fc0?htil=1&amp;vaa=1&amp;vcp=1&amp;vop=1&amp;pid=5fd82b611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0353"/>
                <a:ext cx="9034272" cy="2027555"/>
              </a:xfrm>
              <a:prstGeom prst="rect">
                <a:avLst/>
              </a:prstGeom>
              <a:blipFill>
                <a:blip r:embed="rId5"/>
                <a:stretch>
                  <a:fillRect l="-161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7_3#167481fc0?htil=1&amp;vaa=1&amp;vcp=1&amp;vop=1&amp;pid=5fd82b611&amp;color=36,64,97&amp;vtp=1&amp;bbb=1&amp;hb=1&amp;hs=1">
                <a:extLst>
                  <a:ext uri="{FF2B5EF4-FFF2-40B4-BE49-F238E27FC236}">
                    <a16:creationId xmlns:a16="http://schemas.microsoft.com/office/drawing/2014/main" id="{42D95986-1B0F-FF52-93E2-0E0131EC45DC}"/>
                  </a:ext>
                </a:extLst>
              </p:cNvPr>
              <p:cNvSpPr/>
              <p:nvPr/>
            </p:nvSpPr>
            <p:spPr>
              <a:xfrm>
                <a:off x="539995" y="3697909"/>
                <a:ext cx="11112011" cy="219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𝑆𝐴</m:t>
                                </m:r>
                              </m:e>
                            </m:acc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𝐵𝐶</m:t>
                                </m:r>
                              </m:e>
                            </m:acc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𝑆𝐴</m:t>
                                </m:r>
                              </m:e>
                            </m:acc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𝐵𝐶</m:t>
                                </m:r>
                              </m:e>
                            </m:acc>
                          </m:e>
                        </m: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cos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 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𝛽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cos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 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𝛼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sin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 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𝛽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sin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 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𝛼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2−2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C_5_AS.7_3#167481fc0?htil=1&amp;vaa=1&amp;vcp=1&amp;vop=1&amp;pid=5fd82b611&amp;color=36,64,97&amp;vtp=1&amp;bbb=1&amp;hb=1&amp;hs=1">
                <a:extLst>
                  <a:ext uri="{FF2B5EF4-FFF2-40B4-BE49-F238E27FC236}">
                    <a16:creationId xmlns:a16="http://schemas.microsoft.com/office/drawing/2014/main" id="{42D95986-1B0F-FF52-93E2-0E0131EC45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697909"/>
                <a:ext cx="11112011" cy="2197100"/>
              </a:xfrm>
              <a:prstGeom prst="rect">
                <a:avLst/>
              </a:prstGeom>
              <a:blipFill>
                <a:blip r:embed="rId6"/>
                <a:stretch>
                  <a:fillRect l="-1317" b="-2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597</Words>
  <Application>Microsoft Office PowerPoint</Application>
  <PresentationFormat>宽屏</PresentationFormat>
  <Paragraphs>184</Paragraphs>
  <Slides>25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等线</vt:lpstr>
      <vt:lpstr>仿宋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2025-10-21T08:44:18Z</dcterms:created>
  <dcterms:modified xsi:type="dcterms:W3CDTF">2025-10-21T08:50:48Z</dcterms:modified>
  <cp:category/>
  <cp:contentStatus/>
</cp:coreProperties>
</file>